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71" r:id="rId3"/>
    <p:sldId id="259" r:id="rId4"/>
    <p:sldId id="273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67" r:id="rId15"/>
    <p:sldId id="268" r:id="rId16"/>
    <p:sldId id="274" r:id="rId17"/>
    <p:sldId id="269" r:id="rId18"/>
    <p:sldId id="276" r:id="rId19"/>
    <p:sldId id="27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Tanulás eredménye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6D-4FD2-A83A-3B45D9D8E0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6D-4FD2-A83A-3B45D9D8E0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6D-4FD2-A83A-3B45D9D8E0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6D-4FD2-A83A-3B45D9D8E04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Tanulási technikák</c:v>
                </c:pt>
                <c:pt idx="1">
                  <c:v>Érdekeltség a tanulásban</c:v>
                </c:pt>
                <c:pt idx="2">
                  <c:v>Tanulás külső-belső feltételei</c:v>
                </c:pt>
                <c:pt idx="3">
                  <c:v>Egyéb</c:v>
                </c:pt>
              </c:strCache>
            </c:strRef>
          </c:cat>
          <c:val>
            <c:numRef>
              <c:f>Munka1!$B$2:$B$5</c:f>
              <c:numCache>
                <c:formatCode>0%</c:formatCode>
                <c:ptCount val="4"/>
                <c:pt idx="0">
                  <c:v>0.33</c:v>
                </c:pt>
                <c:pt idx="1">
                  <c:v>0.25</c:v>
                </c:pt>
                <c:pt idx="2">
                  <c:v>0.27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6D-4FD2-A83A-3B45D9D8E04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040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2019. 07. 04.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zichodrama.hu/" TargetMode="External"/><Relationship Id="rId2" Type="http://schemas.openxmlformats.org/officeDocument/2006/relationships/hyperlink" Target="http://www.tanacsadas.elte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lkigondozas.baptist.hu/index.php?m=16110" TargetMode="External"/><Relationship Id="rId5" Type="http://schemas.openxmlformats.org/officeDocument/2006/relationships/hyperlink" Target="http://www.coachok.hu/coachok-uj" TargetMode="External"/><Relationship Id="rId4" Type="http://schemas.openxmlformats.org/officeDocument/2006/relationships/hyperlink" Target="https://palyaorientacio.munka.hu/felnotte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gyetemistakvilaga.blog.hu/2016/10/11/tanulasmodszertan_10_tipp_hogyan_tanuljunk_hatekonyan" TargetMode="External"/><Relationship Id="rId2" Type="http://schemas.openxmlformats.org/officeDocument/2006/relationships/hyperlink" Target="http://www.pedagoguskepzes.elte.hu/images/anyagok/iv4/Iskolapszichologia_Fuzetek_3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letharmonia.hu/sites/default/files/Tanul&#225;si%20m&#243;dszerek.pdf" TargetMode="External"/><Relationship Id="rId5" Type="http://schemas.openxmlformats.org/officeDocument/2006/relationships/hyperlink" Target="http://www.szakmablog.hu/tanulasi-modszerek/" TargetMode="External"/><Relationship Id="rId4" Type="http://schemas.openxmlformats.org/officeDocument/2006/relationships/hyperlink" Target="http://www.tanulasmodszertan.hu/blog/2006-10-26-hogyan-emesszunk-meg-szemeszterenkent-3000-oldalt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mindsetpszichologia.hu/2017/08/22/a-halogatas-lelektana-mi-lehet-az-oka-es-mit-tehetunk-ellene/" TargetMode="External"/><Relationship Id="rId3" Type="http://schemas.openxmlformats.org/officeDocument/2006/relationships/hyperlink" Target="https://www.educause.edu/research-and-publications/books/educating-net-generation/learning-spaces" TargetMode="External"/><Relationship Id="rId7" Type="http://schemas.openxmlformats.org/officeDocument/2006/relationships/hyperlink" Target="https://www.youtube.com/watch?v=TskoxZl9-r0" TargetMode="External"/><Relationship Id="rId2" Type="http://schemas.openxmlformats.org/officeDocument/2006/relationships/hyperlink" Target="https://www.bbc.com/news/magazine-2417319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unselling.am.ac.uk./procras.html" TargetMode="External"/><Relationship Id="rId5" Type="http://schemas.openxmlformats.org/officeDocument/2006/relationships/hyperlink" Target="http://tantrend.hu/hir/z-generacio-az-iskolapadban" TargetMode="External"/><Relationship Id="rId4" Type="http://schemas.openxmlformats.org/officeDocument/2006/relationships/hyperlink" Target="https://moderniskola.hu/2015/03/hogyan-banjunk-a-z-generacio-tagjaival/" TargetMode="External"/><Relationship Id="rId9" Type="http://schemas.openxmlformats.org/officeDocument/2006/relationships/hyperlink" Target="https://pszichoforyou.hu/a-halogatas-pszichologiaj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5823" y="980728"/>
            <a:ext cx="6566497" cy="3384376"/>
          </a:xfrm>
        </p:spPr>
        <p:txBody>
          <a:bodyPr/>
          <a:lstStyle/>
          <a:p>
            <a:r>
              <a:rPr lang="hu-HU" sz="3200" dirty="0"/>
              <a:t>Tanulástámogató technikák, tanulásmódszertan a</a:t>
            </a:r>
            <a:br>
              <a:rPr lang="hu-HU" sz="3200" dirty="0"/>
            </a:br>
            <a:r>
              <a:rPr lang="hu-HU" sz="3200" dirty="0"/>
              <a:t>bölcsészképzésben tevékenykedő szakmentoroknak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885824" y="6044655"/>
            <a:ext cx="404621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hu-HU" sz="2200" b="1" cap="all" dirty="0">
                <a:solidFill>
                  <a:prstClr val="white"/>
                </a:solidFill>
                <a:ea typeface="+mj-ea"/>
                <a:cs typeface="Arial"/>
              </a:rPr>
              <a:t>EFOP-3.4.3-16-2016-00011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7776644" y="1801736"/>
            <a:ext cx="1051200" cy="1051200"/>
            <a:chOff x="7784013" y="2327334"/>
            <a:chExt cx="1051200" cy="1051200"/>
          </a:xfrm>
        </p:grpSpPr>
        <p:sp>
          <p:nvSpPr>
            <p:cNvPr id="3" name="Ellipszis 2"/>
            <p:cNvSpPr>
              <a:spLocks noChangeAspect="1"/>
            </p:cNvSpPr>
            <p:nvPr/>
          </p:nvSpPr>
          <p:spPr>
            <a:xfrm>
              <a:off x="7784013" y="2327334"/>
              <a:ext cx="1051200" cy="10512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Képtalálat a következőre: „elte logo transparent”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161" y="2327482"/>
              <a:ext cx="1050905" cy="105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Ellipszis 13"/>
          <p:cNvSpPr>
            <a:spLocks noChangeAspect="1"/>
          </p:cNvSpPr>
          <p:nvPr/>
        </p:nvSpPr>
        <p:spPr>
          <a:xfrm>
            <a:off x="7811373" y="645465"/>
            <a:ext cx="1050905" cy="10509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11" y="833997"/>
            <a:ext cx="747028" cy="673840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885823" y="4653716"/>
            <a:ext cx="4982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</a:pPr>
            <a:r>
              <a:rPr lang="hu-HU" sz="1600" cap="all" dirty="0">
                <a:solidFill>
                  <a:prstClr val="white"/>
                </a:solidFill>
                <a:ea typeface="+mj-ea"/>
                <a:cs typeface="Arial"/>
              </a:rPr>
              <a:t>Oktatás-módszertani képzés</a:t>
            </a:r>
          </a:p>
          <a:p>
            <a:pPr lvl="0" defTabSz="914400">
              <a:spcBef>
                <a:spcPct val="0"/>
              </a:spcBef>
            </a:pPr>
            <a:endParaRPr lang="hu-HU" sz="2200" b="1" cap="all" dirty="0">
              <a:solidFill>
                <a:prstClr val="white"/>
              </a:solidFill>
              <a:ea typeface="+mj-ea"/>
              <a:cs typeface="Arial"/>
            </a:endParaRPr>
          </a:p>
          <a:p>
            <a:pPr lvl="0" defTabSz="914400">
              <a:spcBef>
                <a:spcPct val="0"/>
              </a:spcBef>
            </a:pPr>
            <a:r>
              <a:rPr lang="hu-HU" sz="1600" b="1" cap="all" dirty="0">
                <a:solidFill>
                  <a:prstClr val="white"/>
                </a:solidFill>
                <a:ea typeface="+mj-ea"/>
                <a:cs typeface="Arial"/>
              </a:rPr>
              <a:t>ELŐADÓ: Horváthné Pellionisz Petra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5ACC71-5FCB-4574-B270-003F898D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5564171" cy="936104"/>
          </a:xfrm>
        </p:spPr>
        <p:txBody>
          <a:bodyPr/>
          <a:lstStyle/>
          <a:p>
            <a:r>
              <a:rPr lang="hu-HU" dirty="0"/>
              <a:t>A tanulás külső Feltételei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ADCD84-6A1F-4E5B-ADDB-DA66AD7B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/>
              <a:t>Rend</a:t>
            </a:r>
          </a:p>
          <a:p>
            <a:r>
              <a:rPr lang="hu-HU" b="1" dirty="0"/>
              <a:t>Testtartás:</a:t>
            </a:r>
            <a:r>
              <a:rPr lang="hu-HU" dirty="0"/>
              <a:t> Ne túl kényelmes, ne is feszült.</a:t>
            </a:r>
          </a:p>
          <a:p>
            <a:r>
              <a:rPr lang="hu-HU" b="1" dirty="0"/>
              <a:t>Fény:</a:t>
            </a:r>
            <a:r>
              <a:rPr lang="hu-HU" dirty="0"/>
              <a:t> Meleg, természetes fény, nem vakító.</a:t>
            </a:r>
          </a:p>
          <a:p>
            <a:r>
              <a:rPr lang="hu-HU" b="1" dirty="0"/>
              <a:t>Csend: </a:t>
            </a:r>
            <a:r>
              <a:rPr lang="hu-HU" dirty="0"/>
              <a:t>A közhiedelemmel ellentétben a zene hallgatása is csökkenti a hatékonyságot.</a:t>
            </a:r>
          </a:p>
          <a:p>
            <a:r>
              <a:rPr lang="hu-HU" b="1" dirty="0"/>
              <a:t>Ne osszuk meg figyelmünket! </a:t>
            </a:r>
            <a:r>
              <a:rPr lang="hu-HU" dirty="0"/>
              <a:t>Minden figyelemmegosztás gyengíti a teljesítményt. Figyelem nélkül nincs megértés, megértés nélkül nincs hatékony tanulás.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797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A589B7-D875-47C0-AFC0-2C6903679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Tanulási szokások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3CF6E5-8C99-407F-B38F-A23E5D1C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hu-HU" b="1" dirty="0"/>
              <a:t>Nagy feladatok kisebb részekre bontása</a:t>
            </a:r>
            <a:r>
              <a:rPr lang="hu-HU" dirty="0"/>
              <a:t>, részcélok kitűzése</a:t>
            </a:r>
          </a:p>
          <a:p>
            <a:pPr lvl="0" fontAlgn="base"/>
            <a:r>
              <a:rPr lang="hu-HU" b="1" dirty="0"/>
              <a:t>Önjutalmazás</a:t>
            </a:r>
            <a:r>
              <a:rPr lang="hu-HU" dirty="0"/>
              <a:t> rendszere</a:t>
            </a:r>
          </a:p>
          <a:p>
            <a:pPr lvl="0" fontAlgn="base"/>
            <a:r>
              <a:rPr lang="hu-HU" b="1" dirty="0"/>
              <a:t>Időterv a tanuláshoz</a:t>
            </a:r>
            <a:r>
              <a:rPr lang="hu-HU" dirty="0"/>
              <a:t>: határidők a részcélokhoz és részfeladatokhoz</a:t>
            </a:r>
          </a:p>
          <a:p>
            <a:pPr lvl="0" fontAlgn="base"/>
            <a:r>
              <a:rPr lang="hu-HU" dirty="0"/>
              <a:t>A megtanulandó anyagok sorrendje</a:t>
            </a:r>
            <a:r>
              <a:rPr lang="hu-HU" b="1" dirty="0"/>
              <a:t>: Előbb a nehezebb!</a:t>
            </a:r>
          </a:p>
          <a:p>
            <a:pPr lvl="0" fontAlgn="base"/>
            <a:r>
              <a:rPr lang="hu-HU" dirty="0"/>
              <a:t>A változatosság igénye</a:t>
            </a:r>
          </a:p>
          <a:p>
            <a:pPr lvl="0" fontAlgn="base"/>
            <a:r>
              <a:rPr lang="hu-HU" b="1" dirty="0"/>
              <a:t>Időmérleg készítése a tanulásról</a:t>
            </a:r>
          </a:p>
          <a:p>
            <a:pPr lvl="0" fontAlgn="base"/>
            <a:r>
              <a:rPr lang="hu-HU" b="1" dirty="0"/>
              <a:t>Az órák alatt zajló tanulás</a:t>
            </a:r>
            <a:r>
              <a:rPr lang="hu-HU" dirty="0"/>
              <a:t> folyamatának megfigyelése</a:t>
            </a:r>
          </a:p>
          <a:p>
            <a:pPr lvl="0" fontAlgn="base"/>
            <a:r>
              <a:rPr lang="hu-HU" b="1" dirty="0"/>
              <a:t>Tanulás a szorgalmi időszak első napjától</a:t>
            </a:r>
            <a:r>
              <a:rPr lang="hu-HU" dirty="0"/>
              <a:t>, áttekintés, kiegyensúlyozott ismétlés</a:t>
            </a:r>
          </a:p>
        </p:txBody>
      </p:sp>
    </p:spTree>
    <p:extLst>
      <p:ext uri="{BB962C8B-B14F-4D97-AF65-F5344CB8AC3E}">
        <p14:creationId xmlns:p14="http://schemas.microsoft.com/office/powerpoint/2010/main" val="163342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A90F3F-3C21-4605-87C4-0546084E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6212243" cy="936104"/>
          </a:xfrm>
        </p:spPr>
        <p:txBody>
          <a:bodyPr/>
          <a:lstStyle/>
          <a:p>
            <a:r>
              <a:rPr lang="hu-HU" dirty="0"/>
              <a:t>Tanulmányi kudarcok lelki okai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7B9BF1-174F-485D-B875-F563E63B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u-HU" b="1" dirty="0"/>
              <a:t>Belső és külső motiváció</a:t>
            </a:r>
          </a:p>
          <a:p>
            <a:pPr lvl="0"/>
            <a:r>
              <a:rPr lang="hu-HU" dirty="0"/>
              <a:t>Elköteleződés az egyetemi szak mellett</a:t>
            </a:r>
          </a:p>
          <a:p>
            <a:pPr lvl="0"/>
            <a:r>
              <a:rPr lang="hu-HU" dirty="0"/>
              <a:t>Össze nem illés a szak és a hallgató között</a:t>
            </a:r>
          </a:p>
          <a:p>
            <a:r>
              <a:rPr lang="hu-HU" b="1" dirty="0"/>
              <a:t>Oktulajdonítás jellegzetességei:</a:t>
            </a:r>
            <a:r>
              <a:rPr lang="hu-HU" dirty="0"/>
              <a:t> (külső/belső, aktuális/állandó és általános/adott területre vonatkozó okok az eredmények mögött)</a:t>
            </a:r>
          </a:p>
          <a:p>
            <a:pPr lvl="0"/>
            <a:r>
              <a:rPr lang="hu-HU" b="1" dirty="0"/>
              <a:t>Sikerorientáció </a:t>
            </a:r>
            <a:r>
              <a:rPr lang="hu-HU" b="1" dirty="0" err="1"/>
              <a:t>vs</a:t>
            </a:r>
            <a:r>
              <a:rPr lang="hu-HU" b="1" dirty="0"/>
              <a:t>. Kudarckerülés</a:t>
            </a:r>
          </a:p>
          <a:p>
            <a:pPr lvl="0"/>
            <a:r>
              <a:rPr lang="hu-HU" dirty="0"/>
              <a:t>Teljesítmény- és szociális szorongás</a:t>
            </a:r>
          </a:p>
          <a:p>
            <a:pPr lvl="0"/>
            <a:r>
              <a:rPr lang="hu-HU" dirty="0"/>
              <a:t>Életvezetési és pszichés problémák</a:t>
            </a:r>
          </a:p>
        </p:txBody>
      </p:sp>
    </p:spTree>
    <p:extLst>
      <p:ext uri="{BB962C8B-B14F-4D97-AF65-F5344CB8AC3E}">
        <p14:creationId xmlns:p14="http://schemas.microsoft.com/office/powerpoint/2010/main" val="3701815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82932-DF17-40F8-A813-F13970909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148347" cy="8640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dirty="0"/>
              <a:t>A halogatás pszichológiája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086AF5-F1BB-4284-B126-2A14C9BA1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 fontAlgn="base">
              <a:lnSpc>
                <a:spcPct val="90000"/>
              </a:lnSpc>
              <a:buNone/>
            </a:pPr>
            <a:r>
              <a:rPr lang="hu-HU" sz="2400" dirty="0"/>
              <a:t>Racionális indok nélkül és érzelmi következménye bűntudat, önutálat, stressz, depresszió</a:t>
            </a:r>
            <a:endParaRPr lang="hu-HU" sz="2400" b="1" dirty="0"/>
          </a:p>
          <a:p>
            <a:pPr marL="0" lvl="0" indent="0" fontAlgn="base">
              <a:lnSpc>
                <a:spcPct val="90000"/>
              </a:lnSpc>
              <a:buNone/>
            </a:pPr>
            <a:r>
              <a:rPr lang="hu-HU" sz="2400" b="1" dirty="0"/>
              <a:t>Típusai:</a:t>
            </a:r>
          </a:p>
          <a:p>
            <a:pPr lvl="0" fontAlgn="base">
              <a:lnSpc>
                <a:spcPct val="90000"/>
              </a:lnSpc>
            </a:pPr>
            <a:r>
              <a:rPr lang="hu-HU" sz="2400" dirty="0"/>
              <a:t>Dacos</a:t>
            </a:r>
          </a:p>
          <a:p>
            <a:pPr lvl="0" fontAlgn="base">
              <a:lnSpc>
                <a:spcPct val="90000"/>
              </a:lnSpc>
            </a:pPr>
            <a:r>
              <a:rPr lang="hu-HU" sz="2400" dirty="0"/>
              <a:t>Túlvállaló</a:t>
            </a:r>
          </a:p>
          <a:p>
            <a:pPr lvl="0" fontAlgn="base">
              <a:lnSpc>
                <a:spcPct val="90000"/>
              </a:lnSpc>
            </a:pPr>
            <a:r>
              <a:rPr lang="hu-HU" sz="2400" dirty="0"/>
              <a:t>Kényelmes </a:t>
            </a:r>
          </a:p>
          <a:p>
            <a:pPr lvl="0" fontAlgn="base">
              <a:lnSpc>
                <a:spcPct val="90000"/>
              </a:lnSpc>
            </a:pPr>
            <a:r>
              <a:rPr lang="hu-HU" sz="2400" dirty="0"/>
              <a:t>Tökéletességre törekvő</a:t>
            </a:r>
          </a:p>
          <a:p>
            <a:pPr lvl="0" fontAlgn="base">
              <a:lnSpc>
                <a:spcPct val="90000"/>
              </a:lnSpc>
            </a:pPr>
            <a:r>
              <a:rPr lang="hu-HU" sz="2400" dirty="0"/>
              <a:t>Álmodozó</a:t>
            </a:r>
          </a:p>
          <a:p>
            <a:pPr lvl="0" fontAlgn="base">
              <a:lnSpc>
                <a:spcPct val="90000"/>
              </a:lnSpc>
            </a:pPr>
            <a:r>
              <a:rPr lang="hu-HU" sz="2400" dirty="0"/>
              <a:t>Aggódó</a:t>
            </a:r>
          </a:p>
          <a:p>
            <a:pPr lvl="0" fontAlgn="base">
              <a:lnSpc>
                <a:spcPct val="90000"/>
              </a:lnSpc>
            </a:pPr>
            <a:r>
              <a:rPr lang="hu-HU" sz="2400" dirty="0"/>
              <a:t>Kríziskeltő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D3EAA62-6080-4C90-8875-22152EB67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u-HU" b="1" dirty="0"/>
              <a:t>Mit lehet tenni?</a:t>
            </a:r>
          </a:p>
          <a:p>
            <a:pPr lvl="0"/>
            <a:r>
              <a:rPr lang="hu-HU" dirty="0"/>
              <a:t>Oszd fel kezelhető részekre! </a:t>
            </a:r>
          </a:p>
          <a:p>
            <a:pPr lvl="0"/>
            <a:r>
              <a:rPr lang="hu-HU" dirty="0"/>
              <a:t>Határozd el, hogy nekiállsz!</a:t>
            </a:r>
          </a:p>
          <a:p>
            <a:pPr lvl="0"/>
            <a:r>
              <a:rPr lang="hu-HU" dirty="0"/>
              <a:t>Teremtsd meg a feltételeket! </a:t>
            </a:r>
          </a:p>
          <a:p>
            <a:pPr lvl="0"/>
            <a:r>
              <a:rPr lang="hu-HU" dirty="0"/>
              <a:t>Alkalmazz emlékeztetőket!</a:t>
            </a:r>
          </a:p>
          <a:p>
            <a:pPr lvl="0"/>
            <a:r>
              <a:rPr lang="hu-HU" dirty="0"/>
              <a:t>Légy felelősségre vonható! </a:t>
            </a:r>
          </a:p>
          <a:p>
            <a:pPr lvl="0"/>
            <a:r>
              <a:rPr lang="hu-HU" dirty="0"/>
              <a:t>Jutalmazd magad!</a:t>
            </a:r>
          </a:p>
          <a:p>
            <a:pPr lvl="0"/>
            <a:r>
              <a:rPr lang="hu-HU" dirty="0"/>
              <a:t>Légy türelmes!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2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F49B7D-97B4-4DAC-ADD0-11FFCECB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076339" cy="936104"/>
          </a:xfrm>
        </p:spPr>
        <p:txBody>
          <a:bodyPr/>
          <a:lstStyle/>
          <a:p>
            <a:r>
              <a:rPr lang="hu-HU" dirty="0"/>
              <a:t>Hová érdemes küldeni a hallgatókat?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01809D-137A-429D-8892-8F6E8CBD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Egyetemi tanácsadó: </a:t>
            </a:r>
            <a:r>
              <a:rPr lang="hu-HU" dirty="0">
                <a:hlinkClick r:id="rId2"/>
              </a:rPr>
              <a:t>http://www.tanacsadas.elte.hu/</a:t>
            </a:r>
            <a:endParaRPr lang="hu-HU" dirty="0"/>
          </a:p>
          <a:p>
            <a:r>
              <a:rPr lang="hu-HU" dirty="0" err="1"/>
              <a:t>Pszichodráma</a:t>
            </a:r>
            <a:r>
              <a:rPr lang="hu-HU" dirty="0"/>
              <a:t> csoport: </a:t>
            </a:r>
            <a:r>
              <a:rPr lang="hu-HU" dirty="0">
                <a:hlinkClick r:id="rId3"/>
              </a:rPr>
              <a:t>http://www.pszichodrama.hu/</a:t>
            </a:r>
            <a:endParaRPr lang="hu-HU" dirty="0"/>
          </a:p>
          <a:p>
            <a:r>
              <a:rPr lang="hu-HU" dirty="0"/>
              <a:t>Önismereti csoportok</a:t>
            </a:r>
          </a:p>
          <a:p>
            <a:r>
              <a:rPr lang="hu-HU" dirty="0"/>
              <a:t>Relaxációs csoportok: autogén tréning, fókusztréning</a:t>
            </a:r>
          </a:p>
          <a:p>
            <a:r>
              <a:rPr lang="hu-HU" dirty="0"/>
              <a:t>Pályaorientációs portálok és intézmények pl. </a:t>
            </a:r>
            <a:r>
              <a:rPr lang="hu-HU" dirty="0">
                <a:hlinkClick r:id="rId4"/>
              </a:rPr>
              <a:t>https://palyaorientacio.munka.hu/felnottek</a:t>
            </a:r>
            <a:endParaRPr lang="hu-HU" dirty="0"/>
          </a:p>
          <a:p>
            <a:r>
              <a:rPr lang="hu-HU" dirty="0" err="1"/>
              <a:t>Coach</a:t>
            </a:r>
            <a:r>
              <a:rPr lang="hu-HU" dirty="0"/>
              <a:t> pl. </a:t>
            </a:r>
            <a:r>
              <a:rPr lang="hu-HU" dirty="0">
                <a:hlinkClick r:id="rId5"/>
              </a:rPr>
              <a:t>http://www.coachok.hu/coachok-uj</a:t>
            </a:r>
            <a:endParaRPr lang="hu-HU" dirty="0"/>
          </a:p>
          <a:p>
            <a:r>
              <a:rPr lang="hu-HU" dirty="0"/>
              <a:t>Pszichológus</a:t>
            </a:r>
          </a:p>
          <a:p>
            <a:r>
              <a:rPr lang="hu-HU" dirty="0"/>
              <a:t>Pszichiátriai intézmények: </a:t>
            </a:r>
            <a:r>
              <a:rPr lang="hu-HU" dirty="0">
                <a:hlinkClick r:id="rId6"/>
              </a:rPr>
              <a:t>http://www.lelkigondozas.baptist.hu/index.php?m=16110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939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C4EA66-CE80-4902-A14E-3D5CB71F2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/>
              <a:t>Az egyetemista fiatalok pszichés jellemzői: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845DEC-A1E5-4043-B778-156B4DD37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 serdülőkor kitolódása</a:t>
            </a:r>
          </a:p>
          <a:p>
            <a:pPr lvl="0"/>
            <a:r>
              <a:rPr lang="hu-HU" dirty="0"/>
              <a:t>A </a:t>
            </a:r>
            <a:r>
              <a:rPr lang="hu-HU" b="1" dirty="0"/>
              <a:t>Z-generációs fiatalok</a:t>
            </a:r>
            <a:r>
              <a:rPr lang="hu-HU" dirty="0"/>
              <a:t> tanulmányi jellemzői:</a:t>
            </a:r>
          </a:p>
          <a:p>
            <a:pPr lvl="1"/>
            <a:r>
              <a:rPr lang="hu-HU" b="1" dirty="0"/>
              <a:t>nehézséget okoz az ismeretek lineáris feldolgozása</a:t>
            </a:r>
            <a:r>
              <a:rPr lang="hu-HU" dirty="0"/>
              <a:t> és az </a:t>
            </a:r>
            <a:r>
              <a:rPr lang="hu-HU" b="1" dirty="0"/>
              <a:t>egyirányú koncentráció</a:t>
            </a:r>
          </a:p>
          <a:p>
            <a:pPr lvl="1"/>
            <a:r>
              <a:rPr lang="hu-HU" dirty="0"/>
              <a:t>figyelmük több pályán mozog, de rövidebb ideig tart, nehezebben követik a nagyobb, elméleti jellegű levezetéseket</a:t>
            </a:r>
          </a:p>
          <a:p>
            <a:pPr lvl="1"/>
            <a:r>
              <a:rPr lang="hu-HU" dirty="0"/>
              <a:t>a </a:t>
            </a:r>
            <a:r>
              <a:rPr lang="hu-HU" b="1" dirty="0"/>
              <a:t>gyorsan megszerezhető információt </a:t>
            </a:r>
            <a:r>
              <a:rPr lang="hu-HU" dirty="0"/>
              <a:t>részesítik előnyben</a:t>
            </a:r>
          </a:p>
          <a:p>
            <a:pPr lvl="1"/>
            <a:r>
              <a:rPr lang="hu-HU" dirty="0" err="1"/>
              <a:t>fontosak</a:t>
            </a:r>
            <a:r>
              <a:rPr lang="hu-HU" dirty="0"/>
              <a:t> számukra a </a:t>
            </a:r>
            <a:r>
              <a:rPr lang="hu-HU" b="1" dirty="0"/>
              <a:t>vizuális ingerek</a:t>
            </a:r>
          </a:p>
          <a:p>
            <a:pPr lvl="1"/>
            <a:r>
              <a:rPr lang="hu-HU" dirty="0"/>
              <a:t>a multimédia-tartalmakat részesítik előnyben az írott szövegekkel szemben</a:t>
            </a:r>
          </a:p>
          <a:p>
            <a:pPr lvl="1"/>
            <a:r>
              <a:rPr lang="hu-HU" dirty="0"/>
              <a:t>igényük van a </a:t>
            </a:r>
            <a:r>
              <a:rPr lang="hu-HU" b="1" dirty="0"/>
              <a:t>felfedezés örömére</a:t>
            </a:r>
            <a:r>
              <a:rPr lang="hu-HU" dirty="0"/>
              <a:t> és a kontextusba ágyazott tudásra</a:t>
            </a:r>
          </a:p>
          <a:p>
            <a:pPr lvl="1"/>
            <a:r>
              <a:rPr lang="hu-HU" dirty="0" err="1"/>
              <a:t>fontosak</a:t>
            </a:r>
            <a:r>
              <a:rPr lang="hu-HU" dirty="0"/>
              <a:t> számukra a </a:t>
            </a:r>
            <a:r>
              <a:rPr lang="hu-HU" b="1" dirty="0"/>
              <a:t>gyakorlati példák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476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0240E6-3B68-4061-A4B2-08DA6E8F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z-generáció 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F07F555-41A9-43AC-9A26-EFE376F75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igénylik, hogy tevékenységüknek </a:t>
            </a:r>
            <a:r>
              <a:rPr lang="hu-HU" b="1" dirty="0"/>
              <a:t>gyakorlati haszna </a:t>
            </a:r>
            <a:r>
              <a:rPr lang="hu-HU" dirty="0"/>
              <a:t>legyen</a:t>
            </a:r>
          </a:p>
          <a:p>
            <a:pPr lvl="0"/>
            <a:r>
              <a:rPr lang="hu-HU" dirty="0"/>
              <a:t>vállalkoznak csoportban elvégzendő munkára, örülnek az </a:t>
            </a:r>
            <a:r>
              <a:rPr lang="hu-HU" b="1" dirty="0"/>
              <a:t>aktivizálásnak és a kooperatív módszereknek</a:t>
            </a:r>
          </a:p>
          <a:p>
            <a:pPr lvl="0"/>
            <a:r>
              <a:rPr lang="hu-HU" dirty="0"/>
              <a:t>rögtön szeretik látni a munkájuk eredményét, és </a:t>
            </a:r>
            <a:r>
              <a:rPr lang="hu-HU" b="1" dirty="0"/>
              <a:t>azonnali visszacsatolást </a:t>
            </a:r>
            <a:r>
              <a:rPr lang="hu-HU" dirty="0"/>
              <a:t>várnak.</a:t>
            </a:r>
          </a:p>
          <a:p>
            <a:pPr lvl="0"/>
            <a:r>
              <a:rPr lang="hu-HU" b="1" dirty="0"/>
              <a:t>kritikusan, fogyasztói elvárásokkal </a:t>
            </a:r>
            <a:r>
              <a:rPr lang="hu-HU" dirty="0"/>
              <a:t>vannak jelen, nagyon fontos számukra az első benyomás</a:t>
            </a:r>
          </a:p>
          <a:p>
            <a:pPr lvl="0"/>
            <a:r>
              <a:rPr lang="hu-HU" dirty="0"/>
              <a:t>a tanárokra sokkal inkább </a:t>
            </a:r>
            <a:r>
              <a:rPr lang="hu-HU" b="1" dirty="0"/>
              <a:t>mentorként</a:t>
            </a:r>
            <a:r>
              <a:rPr lang="hu-HU" dirty="0"/>
              <a:t> tekintenek</a:t>
            </a:r>
          </a:p>
          <a:p>
            <a:pPr lvl="0"/>
            <a:r>
              <a:rPr lang="hu-HU" dirty="0"/>
              <a:t>az oktatás színhelyében és a számonkérésben is a </a:t>
            </a:r>
            <a:r>
              <a:rPr lang="hu-HU" b="1" dirty="0"/>
              <a:t>sokféleséget </a:t>
            </a:r>
            <a:r>
              <a:rPr lang="hu-HU" dirty="0"/>
              <a:t>keresik</a:t>
            </a:r>
          </a:p>
          <a:p>
            <a:pPr lvl="0"/>
            <a:r>
              <a:rPr lang="hu-HU" dirty="0"/>
              <a:t>magas belső tanulási motiváció és a tudatosság jellemző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904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BEED1F-1D73-4032-BB4C-E4DEF338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004331" cy="936104"/>
          </a:xfrm>
        </p:spPr>
        <p:txBody>
          <a:bodyPr/>
          <a:lstStyle/>
          <a:p>
            <a:r>
              <a:rPr lang="hu-HU" dirty="0"/>
              <a:t>A szakmentorok tevékenysége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DAB0D2-8FED-45CC-A6B4-EC82D3B42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segítő beszélgetés iránypontjai: empátia, hitelesség, transzparencia</a:t>
            </a:r>
          </a:p>
          <a:p>
            <a:r>
              <a:rPr lang="hu-HU" dirty="0"/>
              <a:t>Konkretizált, gyakorlatias kérdések konkrét esetekkel kapcsolatban</a:t>
            </a:r>
          </a:p>
          <a:p>
            <a:r>
              <a:rPr lang="hu-HU" dirty="0"/>
              <a:t>Tanulásmódszertan átadása</a:t>
            </a:r>
          </a:p>
          <a:p>
            <a:r>
              <a:rPr lang="hu-HU" dirty="0"/>
              <a:t>Könyvek és anyagok ajánlása</a:t>
            </a:r>
          </a:p>
          <a:p>
            <a:r>
              <a:rPr lang="hu-HU" dirty="0"/>
              <a:t>A csoport erejének felhasználása</a:t>
            </a:r>
          </a:p>
          <a:p>
            <a:r>
              <a:rPr lang="hu-HU" dirty="0"/>
              <a:t>Tanulópárok alkotása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124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CD333B-307D-4213-AC9D-9AB21051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/>
              <a:t>Felhasznált irodalom: Tanulásmódszertan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617243B-2226-4737-B041-C17D68CF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hu-HU" sz="1600" dirty="0"/>
              <a:t>Kata János (2011): Tanulástechnika. Budapesti Műszaki és Gazdaság tudományi Egyetem, Gazdaság- és Társadalomtudományi Kar, Alkalmazott Pedagógia és Pszichológia Intézet, </a:t>
            </a:r>
            <a:r>
              <a:rPr lang="hu-HU" sz="1600" dirty="0" err="1"/>
              <a:t>Baccalaureus</a:t>
            </a:r>
            <a:r>
              <a:rPr lang="hu-HU" sz="1600" dirty="0"/>
              <a:t> </a:t>
            </a:r>
            <a:r>
              <a:rPr lang="hu-HU" sz="1600" dirty="0" err="1"/>
              <a:t>Scientiae</a:t>
            </a:r>
            <a:r>
              <a:rPr lang="hu-HU" sz="1600" dirty="0"/>
              <a:t> Tankönyvek, </a:t>
            </a:r>
            <a:r>
              <a:rPr lang="hu-HU" sz="1600" dirty="0" err="1"/>
              <a:t>Typotex</a:t>
            </a:r>
            <a:r>
              <a:rPr lang="hu-HU" sz="1600" dirty="0"/>
              <a:t>, Budapest.</a:t>
            </a:r>
          </a:p>
          <a:p>
            <a:r>
              <a:rPr lang="hu-HU" sz="1600" dirty="0"/>
              <a:t>Oroszlány Péter (2006): Tanulásmódszertan. Tanári kézikönyv. Általános iskola. Metódus-tan, Budapest. </a:t>
            </a:r>
          </a:p>
          <a:p>
            <a:r>
              <a:rPr lang="hu-HU" sz="1600" dirty="0" err="1"/>
              <a:t>Szitó</a:t>
            </a:r>
            <a:r>
              <a:rPr lang="hu-HU" sz="1600" dirty="0"/>
              <a:t> Imre (2003): A tanulási stratégiák fejlesztése. Iskolapszichológia füzetek 2. ELTE Eötvös Kiadó, Budapest.</a:t>
            </a:r>
          </a:p>
          <a:p>
            <a:r>
              <a:rPr lang="hu-HU" sz="1600" dirty="0"/>
              <a:t>Bernáth László, N. Kollár Katalin, Németh Lilla (2015): A tanulási stílus mérése.</a:t>
            </a:r>
            <a:br>
              <a:rPr lang="hu-HU" sz="1600" dirty="0"/>
            </a:br>
            <a:r>
              <a:rPr lang="hu-HU" sz="1600" dirty="0"/>
              <a:t>és </a:t>
            </a:r>
            <a:r>
              <a:rPr lang="hu-HU" sz="1600" dirty="0" err="1"/>
              <a:t>Taskó</a:t>
            </a:r>
            <a:r>
              <a:rPr lang="hu-HU" sz="1600" dirty="0"/>
              <a:t> Tünde Anna (2015): Tanulási készségek és az </a:t>
            </a:r>
            <a:r>
              <a:rPr lang="hu-HU" sz="1600" dirty="0" err="1"/>
              <a:t>alulteljesítés</a:t>
            </a:r>
            <a:r>
              <a:rPr lang="hu-HU" sz="1600" dirty="0"/>
              <a:t> mérése – A KATT kérdőív. ELTE PPK, Budapest, Eötvös Kiadó. </a:t>
            </a:r>
          </a:p>
          <a:p>
            <a:r>
              <a:rPr lang="hu-HU" sz="1600" dirty="0"/>
              <a:t>letölthető: </a:t>
            </a:r>
            <a:r>
              <a:rPr lang="hu-HU" sz="1600" u="sng" dirty="0">
                <a:hlinkClick r:id="rId2"/>
              </a:rPr>
              <a:t>www.pedagoguskepzes.elte.hu/images/anyagok/iv4/Iskolapszichologia_Fuzetek_36.pdf</a:t>
            </a:r>
            <a:endParaRPr lang="hu-HU" sz="1600" dirty="0"/>
          </a:p>
          <a:p>
            <a:r>
              <a:rPr lang="hu-HU" sz="1600" u="sng" dirty="0">
                <a:hlinkClick r:id="rId3"/>
              </a:rPr>
              <a:t>https://egyetemistakvilaga.blog.hu/2016/10/11/tanulasmodszertan_10_tipp_hogyan_tanuljunk_hatekonyan</a:t>
            </a:r>
            <a:endParaRPr lang="hu-HU" sz="1600" dirty="0"/>
          </a:p>
          <a:p>
            <a:r>
              <a:rPr lang="hu-HU" sz="1600" u="sng" dirty="0">
                <a:hlinkClick r:id="rId4"/>
              </a:rPr>
              <a:t>www.tanulasmodszertan.hu/blog/2006-10-26-hogyan-emesszunk-meg-szemeszterenkent-3000-oldalt/</a:t>
            </a:r>
            <a:endParaRPr lang="hu-HU" sz="1600" dirty="0"/>
          </a:p>
          <a:p>
            <a:r>
              <a:rPr lang="hu-HU" sz="1600" u="sng" dirty="0">
                <a:hlinkClick r:id="rId5"/>
              </a:rPr>
              <a:t>www.szakmablog.hu/tanulasi-modszerek/</a:t>
            </a:r>
            <a:endParaRPr lang="hu-HU" sz="1600" dirty="0"/>
          </a:p>
          <a:p>
            <a:r>
              <a:rPr lang="hu-HU" sz="1600" u="sng" dirty="0">
                <a:hlinkClick r:id="rId6"/>
              </a:rPr>
              <a:t>www.eletharmonia.hu/</a:t>
            </a:r>
            <a:r>
              <a:rPr lang="hu-HU" sz="1600" u="sng" dirty="0" err="1">
                <a:hlinkClick r:id="rId6"/>
              </a:rPr>
              <a:t>sites</a:t>
            </a:r>
            <a:r>
              <a:rPr lang="hu-HU" sz="1600" u="sng" dirty="0">
                <a:hlinkClick r:id="rId6"/>
              </a:rPr>
              <a:t>/</a:t>
            </a:r>
            <a:r>
              <a:rPr lang="hu-HU" sz="1600" u="sng" dirty="0" err="1">
                <a:hlinkClick r:id="rId6"/>
              </a:rPr>
              <a:t>default</a:t>
            </a:r>
            <a:r>
              <a:rPr lang="hu-HU" sz="1600" u="sng" dirty="0">
                <a:hlinkClick r:id="rId6"/>
              </a:rPr>
              <a:t>/</a:t>
            </a:r>
            <a:r>
              <a:rPr lang="hu-HU" sz="1600" u="sng" dirty="0" err="1">
                <a:hlinkClick r:id="rId6"/>
              </a:rPr>
              <a:t>files</a:t>
            </a:r>
            <a:r>
              <a:rPr lang="hu-HU" sz="1600" u="sng" dirty="0">
                <a:hlinkClick r:id="rId6"/>
              </a:rPr>
              <a:t>/Tanulási%20módszerek.pdf</a:t>
            </a:r>
            <a:endParaRPr lang="hu-HU" sz="1600" dirty="0"/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197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AE1945-AB94-4C9D-AC0E-050E59B4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8372483" cy="936104"/>
          </a:xfrm>
        </p:spPr>
        <p:txBody>
          <a:bodyPr/>
          <a:lstStyle/>
          <a:p>
            <a:r>
              <a:rPr lang="hu-HU" dirty="0"/>
              <a:t>Felhasznált irodalom: Tanulásmódszertan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79B5A5D-246C-462D-B18D-8E0345FA8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hu-HU" u="sng" dirty="0">
                <a:hlinkClick r:id="rId2"/>
              </a:rPr>
              <a:t>https://www.bbc.com/news/magazine-24173194</a:t>
            </a:r>
            <a:r>
              <a:rPr lang="hu-HU" dirty="0"/>
              <a:t> </a:t>
            </a:r>
          </a:p>
          <a:p>
            <a:r>
              <a:rPr lang="hu-HU" u="sng" dirty="0">
                <a:hlinkClick r:id="rId3"/>
              </a:rPr>
              <a:t>https://www.educause.edu/research-and-publications/books/educating-net-generation/learning-spaces</a:t>
            </a:r>
            <a:endParaRPr lang="hu-HU" dirty="0"/>
          </a:p>
          <a:p>
            <a:r>
              <a:rPr lang="hu-HU" u="sng" dirty="0">
                <a:hlinkClick r:id="rId4"/>
              </a:rPr>
              <a:t>https://moderniskola.hu/2015/03/hogyan-banjunk-a-z-generacio-tagjaival/</a:t>
            </a:r>
            <a:endParaRPr lang="hu-HU" dirty="0"/>
          </a:p>
          <a:p>
            <a:r>
              <a:rPr lang="hu-HU" u="sng" dirty="0">
                <a:hlinkClick r:id="rId5"/>
              </a:rPr>
              <a:t>http://tantrend.hu/hir/z-generacio-az-iskolapadban</a:t>
            </a:r>
            <a:endParaRPr lang="hu-HU" dirty="0"/>
          </a:p>
          <a:p>
            <a:r>
              <a:rPr lang="hu-HU" dirty="0" err="1"/>
              <a:t>DeQuency</a:t>
            </a:r>
            <a:r>
              <a:rPr lang="hu-HU" dirty="0"/>
              <a:t>, T. (2004): </a:t>
            </a:r>
            <a:r>
              <a:rPr lang="hu-HU" dirty="0" err="1"/>
              <a:t>What</a:t>
            </a:r>
            <a:r>
              <a:rPr lang="hu-HU" dirty="0"/>
              <a:t> is </a:t>
            </a:r>
            <a:r>
              <a:rPr lang="hu-HU" dirty="0" err="1"/>
              <a:t>procrastination</a:t>
            </a:r>
            <a:r>
              <a:rPr lang="hu-HU" dirty="0"/>
              <a:t>? </a:t>
            </a:r>
            <a:r>
              <a:rPr lang="hu-HU" i="1" u="sng" dirty="0">
                <a:hlinkClick r:id="rId6"/>
              </a:rPr>
              <a:t>www.counselling.am.ac.uk./procras.html</a:t>
            </a:r>
            <a:endParaRPr lang="hu-HU" dirty="0"/>
          </a:p>
          <a:p>
            <a:r>
              <a:rPr lang="hu-HU" dirty="0"/>
              <a:t>Takács Ildikó: A halogatás pszichológiája előadás </a:t>
            </a:r>
            <a:r>
              <a:rPr lang="hu-HU" u="sng" dirty="0">
                <a:hlinkClick r:id="rId7"/>
              </a:rPr>
              <a:t>https://www.youtube.com/watch?v=TskoxZl9-r0</a:t>
            </a:r>
            <a:endParaRPr lang="hu-HU" dirty="0"/>
          </a:p>
          <a:p>
            <a:r>
              <a:rPr lang="hu-HU" u="sng" dirty="0">
                <a:hlinkClick r:id="rId8"/>
              </a:rPr>
              <a:t>https://mindsetpszichologia.hu/2017/08/22/a-halogatas-lelektana-mi-lehet-az-oka-es-mit-tehetunk-ellene/</a:t>
            </a:r>
            <a:endParaRPr lang="hu-HU" dirty="0"/>
          </a:p>
          <a:p>
            <a:r>
              <a:rPr lang="hu-HU" u="sng" dirty="0">
                <a:hlinkClick r:id="rId9"/>
              </a:rPr>
              <a:t>https://pszichoforyou.hu/a-halogatas-pszichologiaja/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95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B512D6-75FA-4042-8E3D-2F941F478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6788307" cy="936104"/>
          </a:xfrm>
        </p:spPr>
        <p:txBody>
          <a:bodyPr>
            <a:normAutofit/>
          </a:bodyPr>
          <a:lstStyle/>
          <a:p>
            <a:r>
              <a:rPr lang="hu-HU" dirty="0"/>
              <a:t>Mi felel a tanulás eredményéért? szakmablog.hu/</a:t>
            </a:r>
            <a:r>
              <a:rPr lang="hu-HU" dirty="0" err="1"/>
              <a:t>tanulasi-modszerek</a:t>
            </a:r>
            <a:r>
              <a:rPr lang="hu-HU" dirty="0"/>
              <a:t>/)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955EEDB4-DD14-481E-899D-C3D0AE4065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EA13D8-47F6-4346-BAC3-941DF1DB2D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309893"/>
              </p:ext>
            </p:extLst>
          </p:nvPr>
        </p:nvGraphicFramePr>
        <p:xfrm>
          <a:off x="457200" y="1600201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97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7776644" y="1801736"/>
            <a:ext cx="1051200" cy="1051200"/>
            <a:chOff x="7784013" y="2327334"/>
            <a:chExt cx="1051200" cy="1051200"/>
          </a:xfrm>
        </p:grpSpPr>
        <p:sp>
          <p:nvSpPr>
            <p:cNvPr id="5" name="Ellipszis 4"/>
            <p:cNvSpPr>
              <a:spLocks noChangeAspect="1"/>
            </p:cNvSpPr>
            <p:nvPr/>
          </p:nvSpPr>
          <p:spPr>
            <a:xfrm>
              <a:off x="7784013" y="2327334"/>
              <a:ext cx="1051200" cy="105120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Képtalálat a következőre: „elte logo transparent”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4161" y="2327482"/>
              <a:ext cx="1050905" cy="1050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Ellipszis 6"/>
          <p:cNvSpPr>
            <a:spLocks noChangeAspect="1"/>
          </p:cNvSpPr>
          <p:nvPr/>
        </p:nvSpPr>
        <p:spPr>
          <a:xfrm>
            <a:off x="7811373" y="645465"/>
            <a:ext cx="1050905" cy="10509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11" y="833997"/>
            <a:ext cx="747028" cy="6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012443" cy="8640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dirty="0"/>
              <a:t>Tanulási stílus (SZITÓ, 2003; Bernáth, N. Kollár, Németh, 2015)</a:t>
            </a:r>
          </a:p>
        </p:txBody>
      </p:sp>
      <p:sp>
        <p:nvSpPr>
          <p:cNvPr id="3" name="Szöveg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/>
            <a:r>
              <a:rPr lang="hu-HU" b="1" dirty="0"/>
              <a:t>Vizuális – ábra típus</a:t>
            </a:r>
            <a:endParaRPr lang="hu-HU" dirty="0"/>
          </a:p>
          <a:p>
            <a:pPr lvl="0"/>
            <a:r>
              <a:rPr lang="hu-HU" b="1" dirty="0"/>
              <a:t>Vizuális – szöveg típus</a:t>
            </a:r>
            <a:endParaRPr lang="hu-HU" dirty="0"/>
          </a:p>
          <a:p>
            <a:pPr lvl="0"/>
            <a:r>
              <a:rPr lang="hu-HU" b="1" dirty="0"/>
              <a:t>Auditív – aktív típus</a:t>
            </a:r>
            <a:endParaRPr lang="hu-HU" dirty="0"/>
          </a:p>
          <a:p>
            <a:pPr lvl="0"/>
            <a:r>
              <a:rPr lang="hu-HU" b="1" dirty="0"/>
              <a:t>Auditív – befogadó típus</a:t>
            </a:r>
            <a:endParaRPr lang="hu-HU" dirty="0"/>
          </a:p>
          <a:p>
            <a:pPr lvl="0"/>
            <a:r>
              <a:rPr lang="hu-HU" b="1" dirty="0"/>
              <a:t>Mozgásos típus</a:t>
            </a:r>
            <a:endParaRPr lang="hu-HU" dirty="0"/>
          </a:p>
          <a:p>
            <a:pPr lvl="0"/>
            <a:r>
              <a:rPr lang="hu-HU" b="1" dirty="0"/>
              <a:t>Csend típus</a:t>
            </a:r>
            <a:endParaRPr lang="hu-HU" dirty="0"/>
          </a:p>
          <a:p>
            <a:pPr lvl="0"/>
            <a:r>
              <a:rPr lang="hu-HU" b="1" dirty="0"/>
              <a:t>Társas típus</a:t>
            </a:r>
            <a:endParaRPr lang="hu-HU" dirty="0"/>
          </a:p>
          <a:p>
            <a:pPr lvl="0"/>
            <a:r>
              <a:rPr lang="hu-HU" b="1" dirty="0"/>
              <a:t>Értelmes típus</a:t>
            </a:r>
            <a:endParaRPr lang="hu-HU" dirty="0"/>
          </a:p>
          <a:p>
            <a:r>
              <a:rPr lang="hu-HU" b="1" dirty="0"/>
              <a:t>Intuitív típus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82C1EB-2CCD-4215-B4EC-DDA83ED38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 tanulási stílus megmutatja, hogy az adott személy melyik érzékleti modalitás útján és milyen környezeti ingerek között dolgozza fel legkönnyebben az információt.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3B1D03A-9F1D-45C4-AC5F-26C7C754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7769893" cy="12961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dirty="0"/>
              <a:t>Az érzékszervi modalitások (szakmablog.hu/</a:t>
            </a:r>
            <a:r>
              <a:rPr lang="hu-HU" dirty="0" err="1"/>
              <a:t>tanulasi-modszerek</a:t>
            </a:r>
            <a:r>
              <a:rPr lang="hu-HU" dirty="0"/>
              <a:t>/)</a:t>
            </a:r>
            <a:br>
              <a:rPr lang="hu-HU" dirty="0"/>
            </a:br>
            <a:endParaRPr lang="en-US" dirty="0"/>
          </a:p>
        </p:txBody>
      </p:sp>
      <p:pic>
        <p:nvPicPr>
          <p:cNvPr id="6" name="Tartalom helye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886E10F-2191-40BC-BD44-74D407FCA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tretch/>
        </p:blipFill>
        <p:spPr>
          <a:xfrm>
            <a:off x="687053" y="1600200"/>
            <a:ext cx="776989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457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AFD920-7A8A-4CE0-B9CB-A41E11D6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tanulás folyamata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1C3630-B7F8-481E-88E6-02EC2CD5B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Az információ először a </a:t>
            </a:r>
            <a:r>
              <a:rPr lang="hu-HU" b="1" dirty="0"/>
              <a:t>rövidtávú memóriába </a:t>
            </a:r>
            <a:r>
              <a:rPr lang="hu-HU" dirty="0"/>
              <a:t>kerül. (kirekesztés és elhalványulás)</a:t>
            </a:r>
          </a:p>
          <a:p>
            <a:r>
              <a:rPr lang="hu-HU" dirty="0"/>
              <a:t>A </a:t>
            </a:r>
            <a:r>
              <a:rPr lang="hu-HU" b="1" dirty="0"/>
              <a:t>magolás és a többszöri elolvasás</a:t>
            </a:r>
            <a:r>
              <a:rPr lang="hu-HU" dirty="0"/>
              <a:t> után csak a rövidtávú memóriában rögzül a tartalom, a hosszú távúba nem kerül be. </a:t>
            </a:r>
          </a:p>
          <a:p>
            <a:r>
              <a:rPr lang="hu-HU" dirty="0"/>
              <a:t>A frissen feldolgozott anyag még a RTM-ban található, könnyen felidézhető, de csak nagyon rövid időre tárolódik el.</a:t>
            </a:r>
          </a:p>
          <a:p>
            <a:r>
              <a:rPr lang="hu-HU" b="1" dirty="0"/>
              <a:t>A hosszú távú memóriába a bevésés során kerül be a tananyag. </a:t>
            </a:r>
            <a:r>
              <a:rPr lang="hu-HU" dirty="0"/>
              <a:t>Az emlékek megőrzésének időtartama és mélysége függ a bevésés mértékétől</a:t>
            </a:r>
            <a:r>
              <a:rPr lang="hu-H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388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2875B-6633-4A7C-9E7C-5DDB80B3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6788307" cy="93610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dirty="0"/>
              <a:t>Elemi tanulási stratégiák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9F9D781-3521-45F3-AF1D-96D5DC3C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hu-HU" dirty="0"/>
              <a:t>A passzív befogadás nem elég a tanuláshoz.</a:t>
            </a:r>
          </a:p>
          <a:p>
            <a:r>
              <a:rPr lang="hu-HU" dirty="0"/>
              <a:t>A bevésés akkor történik, amikor </a:t>
            </a:r>
            <a:r>
              <a:rPr lang="hu-HU" b="1" dirty="0"/>
              <a:t>az anyagot </a:t>
            </a:r>
            <a:r>
              <a:rPr lang="hu-HU" b="1" dirty="0" err="1"/>
              <a:t>gondolatilag</a:t>
            </a:r>
            <a:r>
              <a:rPr lang="hu-HU" b="1" dirty="0"/>
              <a:t> fel- és átdolgozzuk, amikor az információkat a meglévő tudásanyagunkkal kapcsolatba hozzuk, szétválasztjuk a lényegest a lényegtelentől</a:t>
            </a:r>
            <a:r>
              <a:rPr lang="hu-HU" dirty="0"/>
              <a:t>.</a:t>
            </a:r>
          </a:p>
          <a:p>
            <a:r>
              <a:rPr lang="hu-HU" dirty="0"/>
              <a:t>Az elemi stratégiák az </a:t>
            </a:r>
            <a:r>
              <a:rPr lang="hu-HU" b="1" dirty="0"/>
              <a:t>információ redukálására</a:t>
            </a:r>
            <a:r>
              <a:rPr lang="hu-HU" dirty="0"/>
              <a:t> törekszenek, és akkor sikeresek, ha közben vagy utána a </a:t>
            </a:r>
            <a:r>
              <a:rPr lang="hu-HU" b="1" dirty="0"/>
              <a:t>gondolati feldolgozás </a:t>
            </a:r>
            <a:r>
              <a:rPr lang="hu-HU" dirty="0"/>
              <a:t>is megtörténik.</a:t>
            </a:r>
          </a:p>
        </p:txBody>
      </p:sp>
    </p:spTree>
    <p:extLst>
      <p:ext uri="{BB962C8B-B14F-4D97-AF65-F5344CB8AC3E}">
        <p14:creationId xmlns:p14="http://schemas.microsoft.com/office/powerpoint/2010/main" val="10116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9C2E1A-2F8D-4DBC-BC42-8141664F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dirty="0"/>
              <a:t>ÖSSZETETT TANULÁSI STRATÉGIÁK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3DDC8D-F034-4DEE-A611-D7B675B90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/>
              <a:t>SQ4R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b="1" dirty="0" err="1"/>
              <a:t>Scan</a:t>
            </a:r>
            <a:r>
              <a:rPr lang="hu-HU" dirty="0"/>
              <a:t> – előzetes áttekintés</a:t>
            </a:r>
          </a:p>
          <a:p>
            <a:r>
              <a:rPr lang="hu-HU" b="1" dirty="0" err="1"/>
              <a:t>Query</a:t>
            </a:r>
            <a:r>
              <a:rPr lang="hu-HU" dirty="0"/>
              <a:t> - kérdezés </a:t>
            </a:r>
          </a:p>
          <a:p>
            <a:r>
              <a:rPr lang="hu-HU" b="1" dirty="0"/>
              <a:t>Read</a:t>
            </a:r>
            <a:r>
              <a:rPr lang="hu-HU" dirty="0"/>
              <a:t> - elolvasás</a:t>
            </a:r>
          </a:p>
          <a:p>
            <a:r>
              <a:rPr lang="hu-HU" b="1" dirty="0" err="1"/>
              <a:t>Reflect</a:t>
            </a:r>
            <a:r>
              <a:rPr lang="hu-HU" dirty="0"/>
              <a:t> - átgondolás</a:t>
            </a:r>
          </a:p>
          <a:p>
            <a:r>
              <a:rPr lang="hu-HU" b="1" dirty="0" err="1"/>
              <a:t>Recite</a:t>
            </a:r>
            <a:r>
              <a:rPr lang="hu-HU" dirty="0"/>
              <a:t> - felidézés</a:t>
            </a:r>
          </a:p>
          <a:p>
            <a:r>
              <a:rPr lang="hu-HU" b="1" dirty="0" err="1"/>
              <a:t>Review</a:t>
            </a:r>
            <a:r>
              <a:rPr lang="hu-HU" dirty="0"/>
              <a:t> – ismétlő áttekintés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218BAB5-EB74-480E-B78C-3DB171DFD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936" y="1412776"/>
            <a:ext cx="4752528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/>
              <a:t>MURDER-program:</a:t>
            </a:r>
          </a:p>
          <a:p>
            <a:pPr marL="0" indent="0">
              <a:buNone/>
            </a:pPr>
            <a:r>
              <a:rPr lang="hu-HU" dirty="0"/>
              <a:t> </a:t>
            </a:r>
          </a:p>
          <a:p>
            <a:r>
              <a:rPr lang="hu-HU" sz="3200" b="1" dirty="0" err="1"/>
              <a:t>Mood</a:t>
            </a:r>
            <a:r>
              <a:rPr lang="hu-HU" sz="3200" dirty="0"/>
              <a:t> – hangulatteremtés (</a:t>
            </a:r>
            <a:r>
              <a:rPr lang="hu-HU" sz="3200" dirty="0" err="1"/>
              <a:t>célkitűztés</a:t>
            </a:r>
            <a:r>
              <a:rPr lang="hu-HU" sz="3200" dirty="0"/>
              <a:t>, időbeosztás és figyelemösszpontosítás)</a:t>
            </a:r>
          </a:p>
          <a:p>
            <a:r>
              <a:rPr lang="hu-HU" sz="3200" b="1" dirty="0" err="1"/>
              <a:t>Understanding</a:t>
            </a:r>
            <a:r>
              <a:rPr lang="hu-HU" sz="3200" dirty="0"/>
              <a:t> – megértés (homályos részek megjelölése)</a:t>
            </a:r>
          </a:p>
          <a:p>
            <a:r>
              <a:rPr lang="hu-HU" sz="3200" b="1" dirty="0" err="1"/>
              <a:t>Recalling</a:t>
            </a:r>
            <a:r>
              <a:rPr lang="hu-HU" sz="3200" dirty="0"/>
              <a:t> – visszahívás (</a:t>
            </a:r>
            <a:r>
              <a:rPr lang="hu-HU" sz="3200" dirty="0" err="1"/>
              <a:t>parafrazeálás</a:t>
            </a:r>
            <a:r>
              <a:rPr lang="hu-HU" sz="3200" dirty="0"/>
              <a:t>, hálóalkotás, kulcsfogalmak)</a:t>
            </a:r>
          </a:p>
          <a:p>
            <a:r>
              <a:rPr lang="hu-HU" sz="3200" b="1" dirty="0" err="1"/>
              <a:t>Digest</a:t>
            </a:r>
            <a:r>
              <a:rPr lang="hu-HU" sz="3200" dirty="0"/>
              <a:t> – feldolgozás (homályos részek)</a:t>
            </a:r>
          </a:p>
          <a:p>
            <a:r>
              <a:rPr lang="hu-HU" sz="3200" b="1" dirty="0" err="1"/>
              <a:t>Expanding</a:t>
            </a:r>
            <a:r>
              <a:rPr lang="hu-HU" sz="3200" dirty="0"/>
              <a:t> – kiterjesztés (önkikérdezés pl. Hogyan lehetne alkalmazni?)</a:t>
            </a:r>
          </a:p>
          <a:p>
            <a:r>
              <a:rPr lang="hu-HU" sz="3200" b="1" dirty="0" err="1"/>
              <a:t>Reviewing</a:t>
            </a:r>
            <a:r>
              <a:rPr lang="hu-HU" sz="3200" dirty="0"/>
              <a:t> – áttekintés (információk visszahívása ellenőrzés, javítás céljából)</a:t>
            </a:r>
          </a:p>
        </p:txBody>
      </p:sp>
    </p:spTree>
    <p:extLst>
      <p:ext uri="{BB962C8B-B14F-4D97-AF65-F5344CB8AC3E}">
        <p14:creationId xmlns:p14="http://schemas.microsoft.com/office/powerpoint/2010/main" val="290903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E58E38-88A2-4C55-9306-42518233E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6068227" cy="936104"/>
          </a:xfrm>
        </p:spPr>
        <p:txBody>
          <a:bodyPr/>
          <a:lstStyle/>
          <a:p>
            <a:r>
              <a:rPr lang="hu-HU" dirty="0"/>
              <a:t>Mnemotechnikai eljárások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51FF04-6210-49B6-B484-A5B37A299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/>
              <a:t>Útvonal módszer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pl. 2-es metró állomásain tárgyak elhelyezve</a:t>
            </a:r>
          </a:p>
          <a:p>
            <a:r>
              <a:rPr lang="hu-HU" b="1" dirty="0"/>
              <a:t>Mozaikszó alkotás </a:t>
            </a:r>
          </a:p>
          <a:p>
            <a:pPr lvl="1"/>
            <a:r>
              <a:rPr lang="hu-HU" dirty="0"/>
              <a:t>pl. </a:t>
            </a:r>
            <a:r>
              <a:rPr lang="hu-HU" dirty="0" err="1"/>
              <a:t>KeFöBuHaIrToJó</a:t>
            </a:r>
            <a:endParaRPr lang="hu-HU" dirty="0"/>
          </a:p>
          <a:p>
            <a:r>
              <a:rPr lang="hu-HU" b="1" dirty="0"/>
              <a:t>Történetalkotás</a:t>
            </a:r>
          </a:p>
          <a:p>
            <a:pPr lvl="1"/>
            <a:r>
              <a:rPr lang="hu-HU" dirty="0"/>
              <a:t>Pl. Víz, autó, fa, toll, asztal. A vízen átmegy egy autó egy fából készült hídon, mely egy asztal darabjaiból készült, tollal áll rajta, hogy híd.</a:t>
            </a:r>
          </a:p>
          <a:p>
            <a:r>
              <a:rPr lang="hu-HU" b="1" dirty="0"/>
              <a:t>Ritmusok, rímek alkotása</a:t>
            </a:r>
          </a:p>
          <a:p>
            <a:pPr lvl="1"/>
            <a:r>
              <a:rPr lang="hu-HU" dirty="0"/>
              <a:t>„Minden vízbe mártott test/ a súlyából annyit veszt,/ amennyi az általa/ kiszorított víz súlya.”</a:t>
            </a:r>
          </a:p>
          <a:p>
            <a:r>
              <a:rPr lang="hu-HU" b="1" dirty="0"/>
              <a:t>Számok megjegyzése </a:t>
            </a:r>
          </a:p>
          <a:p>
            <a:pPr lvl="1"/>
            <a:r>
              <a:rPr lang="hu-HU" dirty="0"/>
              <a:t>pl. 259235 szám megjegyzése: 25 – ennyi éves vagyok épp, 92 – ekkor (1992-ben) költöztem Budapestre, 35 – ennyi idős a bátyám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488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8776EB-3862-414E-8971-65E27C752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9" y="44624"/>
            <a:ext cx="6068227" cy="936104"/>
          </a:xfrm>
        </p:spPr>
        <p:txBody>
          <a:bodyPr/>
          <a:lstStyle/>
          <a:p>
            <a:r>
              <a:rPr lang="hu-HU" dirty="0"/>
              <a:t>A tanulás belső feltételei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F055B0-4286-419E-9A58-E7DBAC540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/>
              <a:t>Kiegyensúlyozott életvezetés a vizsgaidőszakban is</a:t>
            </a:r>
          </a:p>
          <a:p>
            <a:pPr lvl="1"/>
            <a:r>
              <a:rPr lang="hu-HU" dirty="0"/>
              <a:t>Az alvás lehetővé teszi, hogy az új információk </a:t>
            </a:r>
            <a:r>
              <a:rPr lang="hu-HU" dirty="0" err="1"/>
              <a:t>elraktározódjanak</a:t>
            </a:r>
            <a:r>
              <a:rPr lang="hu-HU" dirty="0"/>
              <a:t> emlékeinkben. A megtanult ismereteket az alanyok alvás után jobban visszaidézték, mint alvás előtt.</a:t>
            </a:r>
            <a:endParaRPr lang="hu-HU" b="1" dirty="0"/>
          </a:p>
          <a:p>
            <a:r>
              <a:rPr lang="hu-HU" b="1" dirty="0"/>
              <a:t>Váltott ütem: </a:t>
            </a:r>
          </a:p>
          <a:p>
            <a:pPr lvl="1"/>
            <a:r>
              <a:rPr lang="hu-HU" dirty="0"/>
              <a:t>Tanulás – pihenés (1 óra – 10-15 perc)/ torna/ </a:t>
            </a:r>
            <a:r>
              <a:rPr lang="hu-HU" i="1" dirty="0"/>
              <a:t>szemtorna/ koncentrációs gyakorlat/ relaxáció</a:t>
            </a:r>
          </a:p>
          <a:p>
            <a:r>
              <a:rPr lang="hu-HU" b="1" dirty="0"/>
              <a:t>Kiegyensúlyozott energia- és folyadékbevitel</a:t>
            </a:r>
          </a:p>
          <a:p>
            <a:r>
              <a:rPr lang="hu-HU" b="1" dirty="0"/>
              <a:t>Koncentráció</a:t>
            </a:r>
          </a:p>
          <a:p>
            <a:r>
              <a:rPr lang="hu-HU" b="1" dirty="0"/>
              <a:t>Nem kell erőltetni, ami nem megy!</a:t>
            </a:r>
          </a:p>
          <a:p>
            <a:r>
              <a:rPr lang="hu-HU" b="1" dirty="0"/>
              <a:t>A tanulás környezeti feltételei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megfelelő baráti társaság, akik ösztönöznek az ismeretszerzésre</a:t>
            </a:r>
            <a:endParaRPr lang="hu-HU" sz="2400" dirty="0"/>
          </a:p>
          <a:p>
            <a:pPr lvl="1"/>
            <a:r>
              <a:rPr lang="hu-HU" dirty="0"/>
              <a:t>pénzkereset céljából olyan munka, amely minél inkább kiegészíti szakmailag az egyetemi tanulmányokat</a:t>
            </a:r>
            <a:endParaRPr lang="hu-HU" sz="2400" dirty="0"/>
          </a:p>
          <a:p>
            <a:endParaRPr lang="hu-HU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2934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1058</Words>
  <Application>Microsoft Office PowerPoint</Application>
  <PresentationFormat>Diavetítés a képernyőre (4:3 oldalarány)</PresentationFormat>
  <Paragraphs>165</Paragraphs>
  <Slides>20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Office-téma</vt:lpstr>
      <vt:lpstr>Tanulástámogató technikák, tanulásmódszertan a bölcsészképzésben tevékenykedő szakmentoroknak</vt:lpstr>
      <vt:lpstr>Mi felel a tanulás eredményéért? szakmablog.hu/tanulasi-modszerek/)</vt:lpstr>
      <vt:lpstr>Tanulási stílus (SZITÓ, 2003; Bernáth, N. Kollár, Németh, 2015)</vt:lpstr>
      <vt:lpstr>Az érzékszervi modalitások (szakmablog.hu/tanulasi-modszerek/) </vt:lpstr>
      <vt:lpstr>A tanulás folyamata</vt:lpstr>
      <vt:lpstr>Elemi tanulási stratégiák</vt:lpstr>
      <vt:lpstr>ÖSSZETETT TANULÁSI STRATÉGIÁK</vt:lpstr>
      <vt:lpstr>Mnemotechnikai eljárások</vt:lpstr>
      <vt:lpstr>A tanulás belső feltételei</vt:lpstr>
      <vt:lpstr>A tanulás külső Feltételei</vt:lpstr>
      <vt:lpstr>Tanulási szokások</vt:lpstr>
      <vt:lpstr>Tanulmányi kudarcok lelki okai</vt:lpstr>
      <vt:lpstr>A halogatás pszichológiája</vt:lpstr>
      <vt:lpstr>Hová érdemes küldeni a hallgatókat?</vt:lpstr>
      <vt:lpstr>Az egyetemista fiatalok pszichés jellemzői:</vt:lpstr>
      <vt:lpstr>A z-generáció jellemzői</vt:lpstr>
      <vt:lpstr>A szakmentorok tevékenysége</vt:lpstr>
      <vt:lpstr>Felhasznált irodalom: Tanulásmódszertan</vt:lpstr>
      <vt:lpstr>Felhasznált irodalom: Tanulásmódszertan</vt:lpstr>
      <vt:lpstr>KÖSZÖNÖM 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Tanulástámogató technikák, tanulásmódszertan a bölcsészképzésben tevékenykedő szakmentoroknak</dc:title>
  <dc:creator>Petra Pellionisz</dc:creator>
  <cp:lastModifiedBy>Petra Pellionisz</cp:lastModifiedBy>
  <cp:revision>12</cp:revision>
  <dcterms:created xsi:type="dcterms:W3CDTF">2019-07-03T19:19:44Z</dcterms:created>
  <dcterms:modified xsi:type="dcterms:W3CDTF">2019-07-04T19:26:41Z</dcterms:modified>
</cp:coreProperties>
</file>